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80" r:id="rId4"/>
    <p:sldId id="272" r:id="rId5"/>
    <p:sldId id="283" r:id="rId6"/>
    <p:sldId id="257" r:id="rId7"/>
    <p:sldId id="258" r:id="rId8"/>
    <p:sldId id="262" r:id="rId9"/>
    <p:sldId id="263" r:id="rId10"/>
    <p:sldId id="259" r:id="rId11"/>
    <p:sldId id="264" r:id="rId12"/>
    <p:sldId id="260" r:id="rId13"/>
    <p:sldId id="282" r:id="rId14"/>
    <p:sldId id="266" r:id="rId15"/>
    <p:sldId id="267" r:id="rId16"/>
    <p:sldId id="278" r:id="rId17"/>
    <p:sldId id="273" r:id="rId18"/>
    <p:sldId id="285" r:id="rId19"/>
    <p:sldId id="275" r:id="rId20"/>
    <p:sldId id="288" r:id="rId21"/>
    <p:sldId id="268" r:id="rId22"/>
    <p:sldId id="277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5"/>
    <p:restoredTop sz="79545"/>
  </p:normalViewPr>
  <p:slideViewPr>
    <p:cSldViewPr snapToGrid="0" snapToObjects="1">
      <p:cViewPr varScale="1">
        <p:scale>
          <a:sx n="47" d="100"/>
          <a:sy n="47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851B-81D1-874C-A760-C5321F93AAA0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8C257-BC5C-534B-9875-D59D7A15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4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2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5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1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8C257-BC5C-534B-9875-D59D7A15E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643283"/>
            <a:ext cx="9144000" cy="164149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Images </a:t>
            </a:r>
            <a:r>
              <a:rPr lang="mr-IN" sz="5400" dirty="0" smtClean="0"/>
              <a:t>–</a:t>
            </a:r>
            <a:r>
              <a:rPr lang="en-US" sz="5400" dirty="0" smtClean="0"/>
              <a:t> the all important developing </a:t>
            </a:r>
            <a:br>
              <a:rPr lang="en-US" sz="5400" dirty="0" smtClean="0"/>
            </a:br>
            <a:r>
              <a:rPr lang="en-US" sz="5400" dirty="0" smtClean="0"/>
              <a:t>world </a:t>
            </a:r>
            <a:r>
              <a:rPr lang="en-US" sz="5400" dirty="0" smtClean="0"/>
              <a:t>data format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2637735"/>
            <a:ext cx="9144000" cy="754025"/>
          </a:xfrm>
        </p:spPr>
        <p:txBody>
          <a:bodyPr/>
          <a:lstStyle/>
          <a:p>
            <a:r>
              <a:rPr lang="en-US" dirty="0" smtClean="0"/>
              <a:t>DSA 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9974" y="5284773"/>
            <a:ext cx="81629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Ernest </a:t>
            </a:r>
            <a:r>
              <a:rPr lang="en-US" sz="2400" i="1" dirty="0" err="1" smtClean="0">
                <a:latin typeface="+mj-lt"/>
              </a:rPr>
              <a:t>Mwebaze</a:t>
            </a:r>
            <a:r>
              <a:rPr lang="en-US" sz="2400" i="1" dirty="0" smtClean="0">
                <a:latin typeface="+mj-lt"/>
              </a:rPr>
              <a:t> – AI &amp; DS Lab | </a:t>
            </a:r>
            <a:r>
              <a:rPr lang="en-US" sz="2400" i="1" dirty="0" err="1" smtClean="0">
                <a:latin typeface="+mj-lt"/>
              </a:rPr>
              <a:t>Makerere</a:t>
            </a:r>
            <a:r>
              <a:rPr lang="en-US" sz="2400" i="1" dirty="0" smtClean="0">
                <a:latin typeface="+mj-lt"/>
              </a:rPr>
              <a:t> University, Uganda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0"/>
            <a:ext cx="49149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650" y="1674674"/>
            <a:ext cx="600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Challenges in Diagnosis – </a:t>
            </a:r>
            <a:r>
              <a:rPr lang="en-US" sz="3600" i="1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Resource intensive </a:t>
            </a:r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experts</a:t>
            </a:r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time</a:t>
            </a:r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 &amp;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money</a:t>
            </a:r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sz="3600" dirty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41" y="0"/>
            <a:ext cx="78963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4" y="1163782"/>
            <a:ext cx="3408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Smartphone-based diagnosis using </a:t>
            </a:r>
            <a:r>
              <a:rPr lang="en-US" sz="3600" i="1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leaf images</a:t>
            </a:r>
            <a:endParaRPr lang="en-US" sz="3600" i="1" dirty="0"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1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350" y="1343025"/>
            <a:ext cx="48196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Challenges in pest and symptom assessment  - </a:t>
            </a:r>
            <a:r>
              <a:rPr lang="en-US" sz="3600" dirty="0" smtClean="0">
                <a:solidFill>
                  <a:srgbClr val="C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manual</a:t>
            </a:r>
            <a:r>
              <a:rPr lang="en-US" sz="36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600" dirty="0" smtClean="0">
                <a:solidFill>
                  <a:srgbClr val="C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inaccurate</a:t>
            </a:r>
            <a:r>
              <a:rPr lang="en-US" sz="3600" dirty="0" smtClean="0"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 &amp; </a:t>
            </a:r>
            <a:r>
              <a:rPr lang="en-US" sz="3600" i="1" dirty="0" smtClean="0">
                <a:solidFill>
                  <a:srgbClr val="C00000"/>
                </a:solidFill>
                <a:effectLst>
                  <a:outerShdw blurRad="50800" dist="76200" dir="18900000" algn="bl" rotWithShape="0">
                    <a:prstClr val="black">
                      <a:alpha val="40000"/>
                    </a:prstClr>
                  </a:outerShdw>
                </a:effectLst>
              </a:rPr>
              <a:t>subjective</a:t>
            </a:r>
            <a:endParaRPr lang="en-US" sz="3600" i="1" dirty="0">
              <a:solidFill>
                <a:srgbClr val="C00000"/>
              </a:solidFill>
              <a:effectLst>
                <a:outerShdw blurRad="50800" dist="762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4966854"/>
            <a:ext cx="5133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Field-based pest and </a:t>
            </a:r>
            <a:r>
              <a:rPr lang="en-US" sz="360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symptom measurement</a:t>
            </a:r>
            <a:endParaRPr lang="en-US" sz="360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031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515" y="-13822"/>
            <a:ext cx="12126485" cy="81177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805053" y="187036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Automated whitefly </a:t>
            </a:r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count </a:t>
            </a:r>
            <a:endParaRPr lang="en-US" sz="36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" y="-13822"/>
            <a:ext cx="3841467" cy="68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9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09" y="9243"/>
            <a:ext cx="8201891" cy="6848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418" y="1745673"/>
            <a:ext cx="317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Symptom measurement</a:t>
            </a:r>
            <a:endParaRPr lang="en-US" sz="360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41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4" y="0"/>
            <a:ext cx="914209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258" y="546793"/>
            <a:ext cx="31796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Low-cost spectrometry for disease diagnosis:</a:t>
            </a:r>
          </a:p>
          <a:p>
            <a:r>
              <a:rPr lang="en-US" sz="3600" i="1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3D printed smartphone add-on</a:t>
            </a:r>
            <a:endParaRPr lang="en-US" sz="3600" i="1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36" y="3611880"/>
            <a:ext cx="2232660" cy="29768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624320" y="3718560"/>
            <a:ext cx="2946400" cy="955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08436" y="5405120"/>
            <a:ext cx="3962284" cy="1183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71449"/>
            <a:ext cx="11010900" cy="8567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81850" y="171449"/>
            <a:ext cx="4838700" cy="175432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Traffic monitoring from images taken from a smartphone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2258" y="546793"/>
            <a:ext cx="3179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Malaria microscopy:</a:t>
            </a:r>
            <a:endParaRPr lang="en-US" sz="3600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600" i="1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Inference from images of blood slides</a:t>
            </a:r>
            <a:endParaRPr lang="en-US" sz="3600" i="1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9050"/>
            <a:ext cx="6838950" cy="6838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3108960"/>
            <a:ext cx="3749040" cy="3749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0" name="Straight Arrow Connector 9"/>
          <p:cNvCxnSpPr/>
          <p:nvPr/>
        </p:nvCxnSpPr>
        <p:spPr>
          <a:xfrm flipH="1">
            <a:off x="4229101" y="2266950"/>
            <a:ext cx="4872989" cy="8420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79868" y="3771900"/>
            <a:ext cx="4402282" cy="26479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25" y="880110"/>
            <a:ext cx="1034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Considerations</a:t>
            </a:r>
            <a:endParaRPr lang="en-US" sz="4800" dirty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9880" y="2160905"/>
            <a:ext cx="8629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quality </a:t>
            </a:r>
            <a:r>
              <a:rPr lang="mr-IN" sz="3200" dirty="0" smtClean="0"/>
              <a:t>–</a:t>
            </a:r>
            <a:r>
              <a:rPr lang="en-US" sz="3200" dirty="0" smtClean="0"/>
              <a:t> system vs user control.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size and transmission over network.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storage and analysis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Privacy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33"/>
          <a:stretch/>
        </p:blipFill>
        <p:spPr>
          <a:xfrm>
            <a:off x="0" y="-614680"/>
            <a:ext cx="12192000" cy="103127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68800" y="469314"/>
            <a:ext cx="726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The mCROPS team</a:t>
            </a:r>
            <a:endParaRPr lang="en-US" sz="3600" i="1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25" y="880110"/>
            <a:ext cx="1034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Considerations</a:t>
            </a:r>
            <a:endParaRPr lang="en-US" sz="4800" dirty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9880" y="2160905"/>
            <a:ext cx="8629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quality </a:t>
            </a:r>
            <a:r>
              <a:rPr lang="mr-IN" sz="3200" dirty="0" smtClean="0"/>
              <a:t>–</a:t>
            </a:r>
            <a:r>
              <a:rPr lang="en-US" sz="3200" dirty="0" smtClean="0"/>
              <a:t> system vs user control.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size and transmission over network.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Image storage and analysis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Privacy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21" y="2640806"/>
            <a:ext cx="3048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60" y="655654"/>
            <a:ext cx="2854036" cy="5072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63" y="2673925"/>
            <a:ext cx="3048000" cy="406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30" y="2640806"/>
            <a:ext cx="304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24690" y="1496291"/>
            <a:ext cx="2923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Collaboration &amp; </a:t>
            </a:r>
            <a:r>
              <a:rPr lang="en-US" sz="3600" i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Stakeholder</a:t>
            </a:r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involvement </a:t>
            </a:r>
            <a:r>
              <a:rPr lang="mr-IN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sz="36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i="1" dirty="0" smtClean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KEY !</a:t>
            </a:r>
            <a:endParaRPr lang="en-US" sz="3600" i="1" dirty="0">
              <a:solidFill>
                <a:srgbClr val="FF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005" y="1760220"/>
            <a:ext cx="103441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>
                <a:solidFill>
                  <a:srgbClr val="FF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Acknowledgements: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Bill and Melinda Gates Foundation</a:t>
            </a:r>
            <a:endParaRPr lang="en-US" sz="3200" dirty="0" smtClean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National Agricultural Research Organization (NARO </a:t>
            </a:r>
            <a:r>
              <a:rPr lang="mr-IN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 Uganda)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Pulse Lab Uganda</a:t>
            </a:r>
          </a:p>
          <a:p>
            <a:pPr marL="685800" indent="-685800">
              <a:buFont typeface="Arial" charset="0"/>
              <a:buChar char="•"/>
            </a:pPr>
            <a:r>
              <a:rPr lang="en-US" sz="32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Other partner organizations/universities</a:t>
            </a:r>
            <a:endParaRPr lang="en-US" sz="3200" dirty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6240" y="2905991"/>
            <a:ext cx="623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 !</a:t>
            </a:r>
            <a:endParaRPr lang="en-US" sz="36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/>
          <a:stretch/>
        </p:blipFill>
        <p:spPr>
          <a:xfrm>
            <a:off x="20320" y="0"/>
            <a:ext cx="7863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884160" y="3429000"/>
            <a:ext cx="1204422" cy="16071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6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125" y="514350"/>
            <a:ext cx="1034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Uniqueness of image data</a:t>
            </a:r>
            <a:endParaRPr lang="en-US" sz="4800" dirty="0"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1571625"/>
            <a:ext cx="86296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Ubiquity</a:t>
            </a:r>
            <a:r>
              <a:rPr lang="en-US" sz="3200" dirty="0" smtClean="0"/>
              <a:t> of mobile phones in developing countries means we can directly use the </a:t>
            </a:r>
            <a:r>
              <a:rPr lang="en-US" sz="3200" dirty="0" smtClean="0">
                <a:solidFill>
                  <a:srgbClr val="FF0000"/>
                </a:solidFill>
              </a:rPr>
              <a:t>phones as a sensor</a:t>
            </a:r>
            <a:r>
              <a:rPr lang="en-US" sz="3200" dirty="0" smtClean="0"/>
              <a:t>.</a:t>
            </a:r>
            <a:endParaRPr lang="en-US" sz="3200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With generally </a:t>
            </a:r>
            <a:r>
              <a:rPr lang="en-US" sz="3200" dirty="0" smtClean="0">
                <a:solidFill>
                  <a:srgbClr val="FF0000"/>
                </a:solidFill>
              </a:rPr>
              <a:t>low levels of literacy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rgbClr val="FF0000"/>
                </a:solidFill>
              </a:rPr>
              <a:t>multiple languages</a:t>
            </a:r>
            <a:r>
              <a:rPr lang="en-US" sz="3200" dirty="0" smtClean="0"/>
              <a:t> in developing countries, (geo-coded) images form a universal data format.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People</a:t>
            </a:r>
            <a:r>
              <a:rPr lang="en-US" sz="3200" dirty="0" smtClean="0"/>
              <a:t> love to take images (the social angle)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7850" y="2914650"/>
            <a:ext cx="1034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Some case studies </a:t>
            </a:r>
            <a:r>
              <a:rPr lang="mr-IN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–</a:t>
            </a:r>
            <a:r>
              <a:rPr lang="en-US" sz="48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800" i="1" dirty="0" smtClean="0">
                <a:solidFill>
                  <a:srgbClr val="FF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in images</a:t>
            </a:r>
            <a:endParaRPr lang="en-US" sz="4800" i="1" dirty="0">
              <a:solidFill>
                <a:srgbClr val="FF0000"/>
              </a:solidFill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0359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62449" y="0"/>
            <a:ext cx="726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Challenges in </a:t>
            </a:r>
            <a:r>
              <a:rPr lang="en-US" sz="3600" i="1" dirty="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disease surveillance </a:t>
            </a:r>
            <a:r>
              <a:rPr lang="en-US" sz="3600" i="1" dirty="0" smtClean="0">
                <a:solidFill>
                  <a:srgbClr val="00206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Data Collection</a:t>
            </a:r>
            <a:endParaRPr lang="en-US" sz="3600" i="1" dirty="0">
              <a:solidFill>
                <a:srgbClr val="00206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475" y="285750"/>
            <a:ext cx="81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rPr>
              <a:t>Paper-based </a:t>
            </a:r>
            <a:r>
              <a:rPr lang="en-US" sz="3600" b="1" dirty="0" smtClean="0"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rPr>
              <a:t>– </a:t>
            </a:r>
            <a:r>
              <a:rPr lang="en-US" sz="3600" b="1" i="1" dirty="0" smtClean="0">
                <a:solidFill>
                  <a:srgbClr val="C00000"/>
                </a:solidFill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rPr>
              <a:t>6 months turn-around </a:t>
            </a:r>
            <a:r>
              <a:rPr lang="en-US" sz="3600" dirty="0" smtClean="0">
                <a:effectLst>
                  <a:outerShdw blurRad="50800" dist="76200" dir="8100000" algn="tr" rotWithShape="0">
                    <a:prstClr val="black">
                      <a:alpha val="40000"/>
                    </a:prstClr>
                  </a:outerShdw>
                </a:effectLst>
              </a:rPr>
              <a:t>from raw data to surveillance map</a:t>
            </a:r>
            <a:endParaRPr lang="en-US" sz="3600" dirty="0"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01" y="0"/>
            <a:ext cx="7870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550" y="3657600"/>
            <a:ext cx="525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New </a:t>
            </a:r>
            <a:r>
              <a:rPr lang="en-US" sz="3600" i="1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(near real-time</a:t>
            </a:r>
            <a:r>
              <a:rPr lang="en-US" sz="3600" dirty="0" smtClean="0"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) ways of collecting data – new data sources,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76200" algn="l" rotWithShape="0">
                    <a:prstClr val="black">
                      <a:alpha val="40000"/>
                    </a:prstClr>
                  </a:outerShdw>
                </a:effectLst>
              </a:rPr>
              <a:t>images</a:t>
            </a:r>
            <a:endParaRPr lang="en-US" sz="3600" b="1" dirty="0">
              <a:solidFill>
                <a:srgbClr val="C00000"/>
              </a:solidFill>
              <a:effectLst>
                <a:outerShdw blurRad="50800" dist="762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704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7" y="0"/>
            <a:ext cx="878681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50" y="1371600"/>
            <a:ext cx="2714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Adhoc</a:t>
            </a:r>
            <a:r>
              <a:rPr lang="en-US" sz="32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Surveillance – </a:t>
            </a:r>
            <a:r>
              <a:rPr lang="en-US" sz="3200" dirty="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real-time</a:t>
            </a:r>
            <a:r>
              <a:rPr lang="en-US" sz="32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b="1" i="1" dirty="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all year round </a:t>
            </a:r>
            <a:r>
              <a:rPr lang="en-US" sz="3200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data collection</a:t>
            </a:r>
            <a:endParaRPr lang="en-US" sz="32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1166</TotalTime>
  <Words>279</Words>
  <Application>Microsoft Macintosh PowerPoint</Application>
  <PresentationFormat>Widescreen</PresentationFormat>
  <Paragraphs>53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Corbel</vt:lpstr>
      <vt:lpstr>Mangal</vt:lpstr>
      <vt:lpstr>Arial</vt:lpstr>
      <vt:lpstr>Depth</vt:lpstr>
      <vt:lpstr>Images – the all important developing  world data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Smartphone-based disease surveillance</dc:title>
  <dc:creator>Microsoft Office User</dc:creator>
  <cp:lastModifiedBy>Microsoft Office User</cp:lastModifiedBy>
  <cp:revision>41</cp:revision>
  <dcterms:created xsi:type="dcterms:W3CDTF">2016-06-30T00:47:33Z</dcterms:created>
  <dcterms:modified xsi:type="dcterms:W3CDTF">2017-07-21T08:42:10Z</dcterms:modified>
</cp:coreProperties>
</file>